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1" r:id="rId39"/>
    <p:sldId id="432" r:id="rId40"/>
    <p:sldId id="349" r:id="rId41"/>
    <p:sldId id="433" r:id="rId42"/>
    <p:sldId id="438" r:id="rId43"/>
    <p:sldId id="439" r:id="rId44"/>
    <p:sldId id="437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533" autoAdjust="0"/>
  </p:normalViewPr>
  <p:slideViewPr>
    <p:cSldViewPr>
      <p:cViewPr varScale="1">
        <p:scale>
          <a:sx n="68" d="100"/>
          <a:sy n="68" d="100"/>
        </p:scale>
        <p:origin x="708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19-09-2014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19-09-2014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7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6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02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07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3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5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12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0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93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77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7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9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48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27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5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17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06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5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83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99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83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17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42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41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71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48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96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117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60706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8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3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4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8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2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19-09-2014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icrosoft.com/en-us/download/details.aspx?id=30653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microsoft.com/en-us/download/confirmation.aspx?id=4078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library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hyperlink" Target="http://msdn.microsoft.com/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nvJ9i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Creating and </a:t>
            </a:r>
            <a:r>
              <a:rPr lang="en-US" dirty="0" smtClean="0"/>
              <a:t>Running</a:t>
            </a:r>
            <a:br>
              <a:rPr lang="en-US" dirty="0" smtClean="0"/>
            </a:br>
            <a:r>
              <a:rPr lang="en-US" dirty="0" smtClean="0"/>
              <a:t> Your </a:t>
            </a:r>
            <a:r>
              <a:rPr lang="en-US" dirty="0"/>
              <a:t>First C# Program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95988" y="3581400"/>
            <a:ext cx="7843242" cy="25908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Bad </a:t>
            </a:r>
            <a:r>
              <a:rPr lang="en-US" dirty="0" smtClean="0"/>
              <a:t>Code Formatting</a:t>
            </a:r>
            <a:endParaRPr lang="bg-BG" dirty="0"/>
          </a:p>
        </p:txBody>
      </p:sp>
      <p:sp>
        <p:nvSpPr>
          <p:cNvPr id="505859" name="Rectangle 3"/>
          <p:cNvSpPr>
            <a:spLocks noChangeArrowheads="1"/>
          </p:cNvSpPr>
          <p:nvPr/>
        </p:nvSpPr>
        <p:spPr bwMode="auto">
          <a:xfrm>
            <a:off x="1757362" y="2032172"/>
            <a:ext cx="8604250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HelloCSharp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C#"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;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again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>
            <a:off x="5005522" y="1422572"/>
            <a:ext cx="4270374" cy="1075136"/>
          </a:xfrm>
          <a:prstGeom prst="wedgeRoundRectCallout">
            <a:avLst>
              <a:gd name="adj1" fmla="val -42053"/>
              <a:gd name="adj2" fmla="val 975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Such formatting makes the source code </a:t>
            </a:r>
            <a:r>
              <a:rPr lang="en-US" sz="2800" dirty="0" smtClean="0">
                <a:solidFill>
                  <a:srgbClr val="FFFFFF"/>
                </a:solidFill>
              </a:rPr>
              <a:t>unreadable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C# is a modern programming </a:t>
            </a:r>
            <a:r>
              <a:rPr lang="en-US" dirty="0"/>
              <a:t>language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A syntax that </a:t>
            </a:r>
            <a:r>
              <a:rPr lang="en-US" dirty="0" smtClean="0"/>
              <a:t>allows </a:t>
            </a:r>
            <a:r>
              <a:rPr lang="en-US" dirty="0"/>
              <a:t>to give instructions to the computer</a:t>
            </a:r>
          </a:p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C# features: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Extremely </a:t>
            </a:r>
            <a:r>
              <a:rPr lang="en-US" dirty="0"/>
              <a:t>powerful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learn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read and understand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Object-oriented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Functional programming features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"C#"?</a:t>
            </a:r>
            <a:endParaRPr lang="bg-BG" dirty="0"/>
          </a:p>
        </p:txBody>
      </p:sp>
      <p:pic>
        <p:nvPicPr>
          <p:cNvPr id="51204" name="Picture 4" descr="http://podcode.ru/wp-content/uploads/2009/08/WLWMicrosoftRenamesCLanguage_7F72csharp_thumb.gif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4114800"/>
            <a:ext cx="2438400" cy="1970405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5572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C#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 smtClean="0"/>
              <a:t>Problem to </a:t>
            </a:r>
            <a:r>
              <a:rPr lang="en-US" dirty="0"/>
              <a:t>solve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Visual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Studio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.NET Framework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useful </a:t>
            </a:r>
            <a:r>
              <a:rPr lang="en-US" dirty="0" smtClean="0"/>
              <a:t>standard classes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Microsoft .NET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 FCL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MSDN Library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Program?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98" y="4053399"/>
            <a:ext cx="4145613" cy="2237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00" y="1449370"/>
            <a:ext cx="4145612" cy="21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47800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Your First C# Program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12" y="24750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7106" name="Picture 2" descr="http://rlv.zcache.com/babys_first_c_program_hello_world_tshirt-p235489859508198131stvj_40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9812" y="3498913"/>
            <a:ext cx="2514600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2" descr="http://blog.radvision.com/images/2009/20090402-VoipSurvivor-virtual-machin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498913"/>
            <a:ext cx="4492558" cy="2496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9083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62468" y="2227703"/>
            <a:ext cx="504031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.NET </a:t>
            </a:r>
            <a:r>
              <a:rPr lang="en-US" dirty="0" smtClean="0"/>
              <a:t>Framework</a:t>
            </a:r>
            <a:r>
              <a:rPr lang="en-US" dirty="0"/>
              <a:t>?</a:t>
            </a:r>
            <a:endParaRPr lang="bg-BG" dirty="0"/>
          </a:p>
        </p:txBody>
      </p:sp>
      <p:pic>
        <p:nvPicPr>
          <p:cNvPr id="45058" name="Picture 2" descr="http://www.dnzone.com/downloads/images/framework3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85012" y="3252371"/>
            <a:ext cx="2709186" cy="2654591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1903412" y="4343400"/>
            <a:ext cx="4862910" cy="15635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 descr="http://gabrielrodriguez.net/wp-content/uploads/2009/01/microsoft-net-logo-white-300x192.png"/>
          <p:cNvPicPr>
            <a:picLocks noChangeAspect="1" noChangeArrowheads="1"/>
          </p:cNvPicPr>
          <p:nvPr/>
        </p:nvPicPr>
        <p:blipFill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8812" y="1219200"/>
            <a:ext cx="2705098" cy="17312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sp>
        <p:nvSpPr>
          <p:cNvPr id="2" name="TextBox 1"/>
          <p:cNvSpPr txBox="1"/>
          <p:nvPr/>
        </p:nvSpPr>
        <p:spPr>
          <a:xfrm>
            <a:off x="3503612" y="6139191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Download .NET Framework 4.5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33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execution of .NET </a:t>
            </a:r>
            <a:r>
              <a:rPr lang="en-US" dirty="0" smtClean="0"/>
              <a:t>programs (CLR)</a:t>
            </a:r>
            <a:endParaRPr lang="en-US" dirty="0"/>
          </a:p>
          <a:p>
            <a:r>
              <a:rPr lang="en-US" dirty="0"/>
              <a:t>Powerful library of </a:t>
            </a:r>
            <a:r>
              <a:rPr lang="en-US" dirty="0" smtClean="0"/>
              <a:t>classes (FCL)</a:t>
            </a:r>
            <a:endParaRPr lang="en-US" dirty="0"/>
          </a:p>
          <a:p>
            <a:r>
              <a:rPr lang="en-US" dirty="0"/>
              <a:t>Programming model</a:t>
            </a:r>
          </a:p>
          <a:p>
            <a:r>
              <a:rPr lang="en-US" dirty="0"/>
              <a:t>Common </a:t>
            </a:r>
            <a:r>
              <a:rPr lang="en-US" dirty="0" smtClean="0"/>
              <a:t>execution engine for </a:t>
            </a:r>
            <a:r>
              <a:rPr lang="en-US" dirty="0"/>
              <a:t>many programming languages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Visual Basic .NET</a:t>
            </a:r>
          </a:p>
          <a:p>
            <a:pPr lvl="1"/>
            <a:r>
              <a:rPr lang="en-US" dirty="0"/>
              <a:t>Managed C++</a:t>
            </a:r>
          </a:p>
          <a:p>
            <a:pPr lvl="1"/>
            <a:r>
              <a:rPr lang="en-US" dirty="0"/>
              <a:t>... and many others</a:t>
            </a:r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.NET Framework?</a:t>
            </a:r>
            <a:endParaRPr lang="bg-BG" dirty="0"/>
          </a:p>
        </p:txBody>
      </p:sp>
      <p:pic>
        <p:nvPicPr>
          <p:cNvPr id="3073" name="Picture 1" descr="C:\Trash\ms.net-logo-blue.jpg"/>
          <p:cNvPicPr>
            <a:picLocks noChangeAspect="1" noChangeArrowheads="1"/>
          </p:cNvPicPr>
          <p:nvPr/>
        </p:nvPicPr>
        <p:blipFill>
          <a:blip r:embed="rId3" cstate="screen">
            <a:lum bright="10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4572000"/>
            <a:ext cx="3283350" cy="1598984"/>
          </a:xfrm>
          <a:prstGeom prst="roundRect">
            <a:avLst>
              <a:gd name="adj" fmla="val 356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4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The building </a:t>
            </a:r>
            <a:r>
              <a:rPr lang="en-US" dirty="0"/>
              <a:t>blocks of .NET Framework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89012" y="5854427"/>
            <a:ext cx="8675533" cy="546373"/>
          </a:xfrm>
          <a:prstGeom prst="rect">
            <a:avLst/>
          </a:prstGeom>
          <a:solidFill>
            <a:srgbClr val="808080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80808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(Windows / Linux)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5" name="AutoShape 21"/>
          <p:cNvSpPr>
            <a:spLocks/>
          </p:cNvSpPr>
          <p:nvPr/>
        </p:nvSpPr>
        <p:spPr bwMode="auto">
          <a:xfrm>
            <a:off x="9874278" y="2420016"/>
            <a:ext cx="345939" cy="2556022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0200071" y="3398689"/>
            <a:ext cx="841838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9883145" y="5018568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178253" y="4998190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AutoShape 23"/>
          <p:cNvSpPr>
            <a:spLocks/>
          </p:cNvSpPr>
          <p:nvPr/>
        </p:nvSpPr>
        <p:spPr bwMode="auto">
          <a:xfrm>
            <a:off x="9883145" y="1840370"/>
            <a:ext cx="304800" cy="513052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178253" y="1799426"/>
            <a:ext cx="1837027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</a:t>
            </a:r>
            <a:endParaRPr lang="en-US" sz="28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AutoShape 23"/>
          <p:cNvSpPr>
            <a:spLocks/>
          </p:cNvSpPr>
          <p:nvPr/>
        </p:nvSpPr>
        <p:spPr bwMode="auto">
          <a:xfrm>
            <a:off x="9874278" y="5629256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10169386" y="5608878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89013" y="5247008"/>
            <a:ext cx="8675532" cy="546373"/>
          </a:xfrm>
          <a:prstGeom prst="rect">
            <a:avLst/>
          </a:prstGeom>
          <a:solidFill>
            <a:schemeClr val="hlink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Language Runtime (CLR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+ DLR (for Dynamic Languages)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89013" y="4700635"/>
            <a:ext cx="8675532" cy="485325"/>
          </a:xfrm>
          <a:prstGeom prst="rect">
            <a:avLst/>
          </a:prstGeom>
          <a:solidFill>
            <a:schemeClr val="accent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Class Library (BCL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I/O, Threading, Collections, Strings, …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989012" y="4154263"/>
            <a:ext cx="8675533" cy="485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6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Entity Framework, LINQ,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 (Data Tier)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989013" y="2616542"/>
            <a:ext cx="2079040" cy="147617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ts val="2200"/>
              </a:lnSpc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</a:t>
            </a:r>
          </a:p>
          <a:p>
            <a:pPr algn="ctr">
              <a:lnSpc>
                <a:spcPts val="2400"/>
              </a:lnSpc>
              <a:spcBef>
                <a:spcPts val="600"/>
              </a:spcBef>
            </a:pPr>
            <a:r>
              <a:rPr lang="en-US" sz="1800" b="1" i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MVC, </a:t>
            </a: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Forms,</a:t>
            </a:r>
            <a:b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API, </a:t>
            </a:r>
            <a:r>
              <a:rPr lang="en-US" sz="1800" b="1" i="1" noProof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SignalR</a:t>
            </a:r>
            <a:endParaRPr lang="en-US" sz="1800" b="1" i="1" noProof="1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129043" y="3607387"/>
            <a:ext cx="6546768" cy="485325"/>
          </a:xfrm>
          <a:prstGeom prst="rect">
            <a:avLst/>
          </a:prstGeom>
          <a:solidFill>
            <a:srgbClr val="FF99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FF69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WWF (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Workflow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Tier)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129043" y="2612987"/>
            <a:ext cx="125641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 &amp;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4440023" y="2618926"/>
            <a:ext cx="172045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Apps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215042" y="2612987"/>
            <a:ext cx="1655110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924711" y="2612987"/>
            <a:ext cx="1739834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Silverlight,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WP7 / WP8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989013" y="2075714"/>
            <a:ext cx="68579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1726949" y="2075714"/>
            <a:ext cx="1341104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VB.NET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129042" y="2075714"/>
            <a:ext cx="205118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C++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5241220" y="2075714"/>
            <a:ext cx="77699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F#</a:t>
            </a: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6079201" y="2075714"/>
            <a:ext cx="1310611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7450801" y="2065031"/>
            <a:ext cx="1213613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Delphi</a:t>
            </a: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8725403" y="2057400"/>
            <a:ext cx="93914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2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Language Runtime (CLR)</a:t>
            </a:r>
          </a:p>
          <a:p>
            <a:pPr lvl="1"/>
            <a:r>
              <a:rPr lang="en-US" dirty="0"/>
              <a:t>Managed execution </a:t>
            </a:r>
            <a:r>
              <a:rPr lang="en-US" dirty="0" smtClean="0"/>
              <a:t>environment (virtual machine)</a:t>
            </a:r>
            <a:endParaRPr lang="en-US" dirty="0"/>
          </a:p>
          <a:p>
            <a:pPr lvl="2"/>
            <a:r>
              <a:rPr lang="en-US" dirty="0"/>
              <a:t>Executes .NET applications</a:t>
            </a:r>
          </a:p>
          <a:p>
            <a:pPr lvl="2"/>
            <a:r>
              <a:rPr lang="en-US" dirty="0"/>
              <a:t>Controls the execution process</a:t>
            </a:r>
          </a:p>
          <a:p>
            <a:pPr lvl="1"/>
            <a:r>
              <a:rPr lang="en-US" dirty="0"/>
              <a:t>Automatic memory management</a:t>
            </a:r>
            <a:r>
              <a:rPr lang="bg-BG" dirty="0"/>
              <a:t> (</a:t>
            </a:r>
            <a:r>
              <a:rPr lang="en-US" dirty="0"/>
              <a:t>garbage collection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Programming </a:t>
            </a:r>
            <a:r>
              <a:rPr lang="en-US" dirty="0" smtClean="0"/>
              <a:t>languages </a:t>
            </a:r>
            <a:r>
              <a:rPr lang="en-US" dirty="0"/>
              <a:t>integration</a:t>
            </a:r>
          </a:p>
          <a:p>
            <a:pPr lvl="1"/>
            <a:r>
              <a:rPr lang="en-US" dirty="0"/>
              <a:t>Multiple versions support for assemblies</a:t>
            </a:r>
          </a:p>
          <a:p>
            <a:pPr lvl="1"/>
            <a:r>
              <a:rPr lang="en-US" dirty="0"/>
              <a:t>Integrated </a:t>
            </a:r>
            <a:r>
              <a:rPr lang="en-US" dirty="0" smtClean="0"/>
              <a:t>type safety </a:t>
            </a:r>
            <a:r>
              <a:rPr lang="en-US" dirty="0"/>
              <a:t>and security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CLR – The Heart of .NET Framework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066212" y="1905000"/>
            <a:ext cx="2438400" cy="1634669"/>
            <a:chOff x="6781800" y="2057400"/>
            <a:chExt cx="1887537" cy="1102916"/>
          </a:xfrm>
        </p:grpSpPr>
        <p:sp>
          <p:nvSpPr>
            <p:cNvPr id="4" name="Cloud 3"/>
            <p:cNvSpPr/>
            <p:nvPr/>
          </p:nvSpPr>
          <p:spPr>
            <a:xfrm>
              <a:off x="6781800" y="2362200"/>
              <a:ext cx="1752600" cy="798116"/>
            </a:xfrm>
            <a:prstGeom prst="cloud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15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CLR</a:t>
              </a:r>
            </a:p>
          </p:txBody>
        </p:sp>
        <p:pic>
          <p:nvPicPr>
            <p:cNvPr id="5" name="Picture 24" descr="BD18212_"/>
            <p:cNvPicPr>
              <a:picLocks noChangeAspect="1" noChangeArrowheads="1"/>
            </p:cNvPicPr>
            <p:nvPr/>
          </p:nvPicPr>
          <p:blipFill>
            <a:blip r:embed="rId3" cstate="print">
              <a:lum bright="10000" contras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2057400"/>
              <a:ext cx="820737" cy="69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056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Framework Class Library (FCL)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Provides basic </a:t>
            </a:r>
            <a:r>
              <a:rPr lang="en-US" dirty="0" smtClean="0"/>
              <a:t>classes for </a:t>
            </a:r>
            <a:r>
              <a:rPr lang="en-US" dirty="0"/>
              <a:t>developers:</a:t>
            </a:r>
          </a:p>
          <a:p>
            <a:pPr lvl="2">
              <a:lnSpc>
                <a:spcPts val="3600"/>
              </a:lnSpc>
            </a:pPr>
            <a:r>
              <a:rPr lang="en-US" dirty="0"/>
              <a:t>Console applications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Web applications and web services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XAML, WPF, Silverlight rich-media 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Forms and WPF GUI </a:t>
            </a:r>
            <a:r>
              <a:rPr lang="en-US" dirty="0"/>
              <a:t>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Store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 smtClean="0"/>
              <a:t>Database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/>
              <a:t>Applications for mobile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Class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1568909"/>
            <a:ext cx="4142348" cy="1631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5029200"/>
            <a:ext cx="4045808" cy="1251457"/>
          </a:xfrm>
          <a:prstGeom prst="roundRect">
            <a:avLst>
              <a:gd name="adj" fmla="val 2490"/>
            </a:avLst>
          </a:prstGeom>
        </p:spPr>
      </p:pic>
    </p:spTree>
    <p:extLst>
      <p:ext uri="{BB962C8B-B14F-4D97-AF65-F5344CB8AC3E}">
        <p14:creationId xmlns:p14="http://schemas.microsoft.com/office/powerpoint/2010/main" val="31567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79612" y="4822141"/>
            <a:ext cx="8229600" cy="820600"/>
          </a:xfrm>
        </p:spPr>
        <p:txBody>
          <a:bodyPr/>
          <a:lstStyle/>
          <a:p>
            <a:r>
              <a:rPr lang="en-US" dirty="0" smtClean="0"/>
              <a:t>What is Visual Studio?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412" y="2286000"/>
            <a:ext cx="6858000" cy="1933646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509447" y="5961613"/>
            <a:ext cx="5169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Download Visual Studio Express 2013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60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What is Computer Programming?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Your First C# </a:t>
            </a:r>
            <a:r>
              <a:rPr lang="en-US" dirty="0" smtClean="0"/>
              <a:t>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What is C#?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.NET Framework?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Visual </a:t>
            </a:r>
            <a:r>
              <a:rPr lang="en-US" dirty="0" smtClean="0"/>
              <a:t>Studio?</a:t>
            </a:r>
          </a:p>
          <a:p>
            <a:pPr marL="761946" lvl="1" indent="-457200"/>
            <a:r>
              <a:rPr lang="en-US" dirty="0" smtClean="0"/>
              <a:t>Compiling, Running and</a:t>
            </a:r>
            <a:br>
              <a:rPr lang="en-US" dirty="0" smtClean="0"/>
            </a:br>
            <a:r>
              <a:rPr lang="en-US" dirty="0" smtClean="0"/>
              <a:t>Debugging C# Programs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MSDN Library?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8674" name="Picture 2" descr="http://www.textually.org/textually/archives/images/set3/books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4038600"/>
            <a:ext cx="2585075" cy="2036726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0425" y="1447800"/>
            <a:ext cx="2383662" cy="4737652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– Integrated Development Environment (IDE)</a:t>
            </a:r>
          </a:p>
          <a:p>
            <a:r>
              <a:rPr lang="en-US" dirty="0" smtClean="0"/>
              <a:t>Development tool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applications</a:t>
            </a:r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5029200"/>
            <a:ext cx="4520711" cy="1274637"/>
          </a:xfrm>
          <a:prstGeom prst="roundRect">
            <a:avLst>
              <a:gd name="adj" fmla="val 5960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0524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Single tool for: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Writing code in </a:t>
            </a:r>
            <a:r>
              <a:rPr lang="en-US" dirty="0" smtClean="0"/>
              <a:t>many languages (C#, VB.NET, Python,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Using different </a:t>
            </a:r>
            <a:r>
              <a:rPr lang="en-US" dirty="0" smtClean="0"/>
              <a:t>technologies (Web Forms, MVC, WPF, EF, WCF,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 smtClean="0"/>
              <a:t>For </a:t>
            </a:r>
            <a:r>
              <a:rPr lang="en-US" dirty="0"/>
              <a:t>different </a:t>
            </a:r>
            <a:r>
              <a:rPr lang="en-US" dirty="0" smtClean="0"/>
              <a:t>platforms (Win8, Silverlight, Windows Phone, …)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 smtClean="0"/>
              <a:t>Full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activities (coding, compiling, testing, </a:t>
            </a:r>
            <a:r>
              <a:rPr lang="en-US" dirty="0" smtClean="0"/>
              <a:t>debugging, deployment, version control, ...)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Very easy to use!</a:t>
            </a:r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Visual Studio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756" y="5486400"/>
            <a:ext cx="3414056" cy="957155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1455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smtClean="0"/>
              <a:t>Studio – Example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812" y="1295400"/>
            <a:ext cx="8458200" cy="506124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37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747965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79412" y="2887165"/>
            <a:ext cx="11430000" cy="761999"/>
          </a:xfrm>
        </p:spPr>
        <p:txBody>
          <a:bodyPr/>
          <a:lstStyle/>
          <a:p>
            <a:r>
              <a:rPr lang="en-US" dirty="0" smtClean="0"/>
              <a:t>Compiling, Running and Debugging C# Programs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812" y="4038600"/>
            <a:ext cx="6553200" cy="1837236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6280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File </a:t>
            </a:r>
            <a:r>
              <a:rPr lang="en-US" sz="2800" dirty="0">
                <a:sym typeface="Wingdings" pitchFamily="2" charset="2"/>
              </a:rPr>
              <a:t> New  Project ...</a:t>
            </a:r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</a:t>
            </a:r>
            <a:r>
              <a:rPr lang="en-US" sz="2800" dirty="0" smtClean="0"/>
              <a:t>Visual C</a:t>
            </a:r>
            <a:r>
              <a:rPr lang="en-US" sz="2800" dirty="0"/>
              <a:t># 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smtClean="0"/>
              <a:t>Console Application</a:t>
            </a:r>
            <a:endParaRPr lang="en-US" sz="2800" dirty="0"/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project directory and name</a:t>
            </a:r>
            <a:endParaRPr lang="bg-BG" sz="2800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8434" y="2753495"/>
            <a:ext cx="6708778" cy="37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7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236" y="1822864"/>
            <a:ext cx="7623176" cy="4701248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spcBef>
                <a:spcPct val="30000"/>
              </a:spcBef>
              <a:buFontTx/>
              <a:buAutoNum type="arabicPeriod" startAt="4"/>
            </a:pPr>
            <a:r>
              <a:rPr lang="en-US" sz="3000" dirty="0"/>
              <a:t>Visual Studio creates some source code for you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 (2)</a:t>
            </a:r>
          </a:p>
        </p:txBody>
      </p:sp>
      <p:sp>
        <p:nvSpPr>
          <p:cNvPr id="517126" name="AutoShape 6"/>
          <p:cNvSpPr>
            <a:spLocks noChangeArrowheads="1"/>
          </p:cNvSpPr>
          <p:nvPr/>
        </p:nvSpPr>
        <p:spPr bwMode="auto">
          <a:xfrm>
            <a:off x="531812" y="2422551"/>
            <a:ext cx="2260690" cy="1066799"/>
          </a:xfrm>
          <a:prstGeom prst="wedgeRoundRectCallout">
            <a:avLst>
              <a:gd name="adj1" fmla="val 63383"/>
              <a:gd name="adj2" fmla="val 1060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Namespace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517128" name="AutoShape 8"/>
          <p:cNvSpPr>
            <a:spLocks noChangeArrowheads="1"/>
          </p:cNvSpPr>
          <p:nvPr/>
        </p:nvSpPr>
        <p:spPr bwMode="auto">
          <a:xfrm>
            <a:off x="5180012" y="3291822"/>
            <a:ext cx="2087562" cy="1532334"/>
          </a:xfrm>
          <a:prstGeom prst="wedgeRoundRectCallout">
            <a:avLst>
              <a:gd name="adj1" fmla="val -96172"/>
              <a:gd name="adj2" fmla="val 362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 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408612" y="1926299"/>
            <a:ext cx="2819400" cy="1029652"/>
          </a:xfrm>
          <a:prstGeom prst="wedgeRoundRectCallout">
            <a:avLst>
              <a:gd name="adj1" fmla="val -83579"/>
              <a:gd name="adj2" fmla="val 750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Most imports </a:t>
            </a:r>
            <a:r>
              <a:rPr lang="en-US" sz="2800" dirty="0">
                <a:solidFill>
                  <a:srgbClr val="FFFFFF"/>
                </a:solidFill>
              </a:rPr>
              <a:t>are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9122569" y="3878980"/>
            <a:ext cx="2087562" cy="1532334"/>
          </a:xfrm>
          <a:prstGeom prst="wedgeRoundRectCallout">
            <a:avLst>
              <a:gd name="adj1" fmla="val -78130"/>
              <a:gd name="adj2" fmla="val -239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File name </a:t>
            </a:r>
            <a:r>
              <a:rPr lang="en-US" sz="2800" dirty="0">
                <a:solidFill>
                  <a:srgbClr val="FFFFFF"/>
                </a:solidFill>
              </a:rPr>
              <a:t>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6" grpId="0" animBg="1"/>
      <p:bldP spid="51712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compiling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Syntactic checks</a:t>
            </a:r>
          </a:p>
          <a:p>
            <a:pPr lvl="1"/>
            <a:r>
              <a:rPr lang="en-US" dirty="0"/>
              <a:t>Type safety checks</a:t>
            </a:r>
          </a:p>
          <a:p>
            <a:pPr lvl="1"/>
            <a:r>
              <a:rPr lang="en-US" dirty="0"/>
              <a:t>Translation of the source code to lower level language (MSIL)</a:t>
            </a:r>
          </a:p>
          <a:p>
            <a:pPr lvl="1"/>
            <a:r>
              <a:rPr lang="en-US" dirty="0" smtClean="0"/>
              <a:t>Creating executable </a:t>
            </a:r>
            <a:r>
              <a:rPr lang="en-US" dirty="0"/>
              <a:t>files (assemblies)</a:t>
            </a:r>
          </a:p>
          <a:p>
            <a:r>
              <a:rPr lang="en-US" dirty="0"/>
              <a:t>You can start compilation by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Build-&gt;Build Solution/Project</a:t>
            </a:r>
          </a:p>
          <a:p>
            <a:pPr lvl="1"/>
            <a:r>
              <a:rPr lang="en-US" dirty="0"/>
              <a:t>Pressing</a:t>
            </a:r>
            <a:r>
              <a:rPr lang="en-US" noProof="1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F6]</a:t>
            </a:r>
            <a:r>
              <a:rPr lang="en-US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[Shift+Ctrl+B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]</a:t>
            </a: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dirty="0" smtClean="0"/>
              <a:t>the Source </a:t>
            </a:r>
            <a:r>
              <a:rPr lang="en-US" dirty="0"/>
              <a:t>Code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212" y="1950554"/>
            <a:ext cx="7048500" cy="1123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362825" y="4267200"/>
            <a:ext cx="4332287" cy="2181599"/>
          </a:xfrm>
          <a:prstGeom prst="roundRect">
            <a:avLst>
              <a:gd name="adj" fmla="val 1027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7712" y="1371600"/>
            <a:ext cx="2057400" cy="68852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74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running</a:t>
            </a:r>
            <a:r>
              <a:rPr lang="en-US" dirty="0" smtClean="0"/>
              <a:t> application includes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Compiling (if project not compiled)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Starting the application</a:t>
            </a:r>
          </a:p>
          <a:p>
            <a:pPr>
              <a:spcBef>
                <a:spcPts val="1200"/>
              </a:spcBef>
            </a:pPr>
            <a:r>
              <a:rPr lang="en-US" dirty="0"/>
              <a:t>You can run application by: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Debug-&gt;Start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menu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pressing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[F5]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[Ctrl+F5]</a:t>
            </a:r>
          </a:p>
          <a:p>
            <a:pPr>
              <a:spcBef>
                <a:spcPts val="1200"/>
              </a:spcBef>
              <a:buNone/>
            </a:pPr>
            <a:r>
              <a:rPr lang="en-US" dirty="0"/>
              <a:t>* NOTE: Not all types of projects are able to be </a:t>
            </a:r>
            <a:r>
              <a:rPr lang="en-US" dirty="0" smtClean="0"/>
              <a:t>started!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Programs</a:t>
            </a:r>
            <a:endParaRPr lang="bg-B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1594" y="3200400"/>
            <a:ext cx="26670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794" y="1828800"/>
            <a:ext cx="2603218" cy="21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process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</a:t>
            </a:r>
            <a:r>
              <a:rPr lang="en-US" dirty="0" smtClean="0"/>
              <a:t>lines of code </a:t>
            </a:r>
            <a:r>
              <a:rPr lang="en-US" dirty="0"/>
              <a:t>that </a:t>
            </a:r>
            <a:r>
              <a:rPr lang="en-US" dirty="0" smtClean="0"/>
              <a:t>cause </a:t>
            </a:r>
            <a:r>
              <a:rPr lang="en-US" dirty="0"/>
              <a:t>the error</a:t>
            </a:r>
          </a:p>
          <a:p>
            <a:pPr lvl="1"/>
            <a:r>
              <a:rPr lang="en-US" dirty="0"/>
              <a:t>Fixing the </a:t>
            </a:r>
            <a:r>
              <a:rPr lang="en-US" dirty="0" smtClean="0"/>
              <a:t>error in the code</a:t>
            </a:r>
            <a:endParaRPr lang="en-US" dirty="0"/>
          </a:p>
          <a:p>
            <a:pPr lvl="1"/>
            <a:r>
              <a:rPr lang="en-US" dirty="0"/>
              <a:t>Testing to </a:t>
            </a:r>
            <a:r>
              <a:rPr lang="en-US" dirty="0" smtClean="0"/>
              <a:t>check if </a:t>
            </a:r>
            <a:r>
              <a:rPr lang="en-US" dirty="0"/>
              <a:t>the error is gone and no </a:t>
            </a:r>
            <a:r>
              <a:rPr lang="en-US" dirty="0" smtClean="0"/>
              <a:t>new errors </a:t>
            </a:r>
            <a:r>
              <a:rPr lang="en-US" dirty="0"/>
              <a:t>are introduced</a:t>
            </a:r>
          </a:p>
          <a:p>
            <a:r>
              <a:rPr lang="en-US" dirty="0" smtClean="0"/>
              <a:t>Iterative </a:t>
            </a:r>
            <a:r>
              <a:rPr lang="en-US" dirty="0"/>
              <a:t>and </a:t>
            </a:r>
            <a:r>
              <a:rPr lang="en-US" dirty="0" smtClean="0"/>
              <a:t>continuous process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 smtClean="0"/>
              <a:t> help a lot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22532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0" y="1509979"/>
            <a:ext cx="2133600" cy="1766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4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1" y="4572000"/>
            <a:ext cx="2135541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31071" y="3581400"/>
            <a:ext cx="298679" cy="8045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701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Visual Studio </a:t>
            </a:r>
            <a:r>
              <a:rPr lang="en-US"/>
              <a:t>has </a:t>
            </a:r>
            <a:r>
              <a:rPr lang="en-US" smtClean="0"/>
              <a:t>a</a:t>
            </a:r>
            <a:br>
              <a:rPr lang="en-US" smtClean="0"/>
            </a:br>
            <a:r>
              <a:rPr lang="en-US" smtClean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52" y="1447800"/>
            <a:ext cx="6175960" cy="4419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21366"/>
            <a:ext cx="10220324" cy="10626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is Computer Programming?</a:t>
            </a:r>
            <a:endParaRPr lang="bg-BG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2097" y="2916766"/>
            <a:ext cx="5058804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6" name="Picture 2" descr="http://pragyan.org/10/home/events/encypher/adaventure/computer_programming.jpg"/>
          <p:cNvPicPr>
            <a:picLocks noChangeAspect="1" noChangeArrowheads="1"/>
          </p:cNvPicPr>
          <p:nvPr/>
        </p:nvPicPr>
        <p:blipFill>
          <a:blip r:embed="rId4" cstate="screen">
            <a:lum bright="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234" y="2916766"/>
            <a:ext cx="4340578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17356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79612" y="2444635"/>
            <a:ext cx="8229600" cy="1365365"/>
          </a:xfrm>
        </p:spPr>
        <p:txBody>
          <a:bodyPr/>
          <a:lstStyle/>
          <a:p>
            <a:r>
              <a:rPr lang="en-US" dirty="0" smtClean="0"/>
              <a:t>Compiling, Running and Debugging C# Programs – Live Demo</a:t>
            </a:r>
            <a:endParaRPr lang="en-US" dirty="0"/>
          </a:p>
        </p:txBody>
      </p:sp>
      <p:pic>
        <p:nvPicPr>
          <p:cNvPr id="20482" name="Picture 2" descr="http://www.medyaline.com/haberresim/microsoft_bill-gates_introduce-w9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1" y="4038600"/>
            <a:ext cx="3581401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12" y="4163704"/>
            <a:ext cx="6756406" cy="19050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55902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9010" y="3085200"/>
            <a:ext cx="44196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Visual Studio </a:t>
            </a:r>
            <a:br>
              <a:rPr lang="en-US" dirty="0" smtClean="0"/>
            </a:br>
            <a:r>
              <a:rPr lang="en-US" dirty="0" smtClean="0"/>
              <a:t> Blank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9608" y="5007831"/>
            <a:ext cx="10518404" cy="719034"/>
          </a:xfrm>
        </p:spPr>
        <p:txBody>
          <a:bodyPr/>
          <a:lstStyle/>
          <a:p>
            <a:r>
              <a:rPr lang="en-US" dirty="0" smtClean="0"/>
              <a:t>Creating a Solution </a:t>
            </a:r>
            <a:r>
              <a:rPr lang="en-US" smtClean="0"/>
              <a:t>without any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1026" name="Picture 2" descr="http://www.psdgraphics.com/file/blank-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70012" y="1473668"/>
            <a:ext cx="2114292" cy="2464132"/>
          </a:xfrm>
          <a:prstGeom prst="roundRect">
            <a:avLst>
              <a:gd name="adj" fmla="val 5242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4188" y="685800"/>
            <a:ext cx="4267201" cy="2193377"/>
          </a:xfrm>
          <a:prstGeom prst="rect">
            <a:avLst/>
          </a:prstGeom>
          <a:noFill/>
          <a:ln>
            <a:noFill/>
          </a:ln>
          <a:effectLst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60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Visual Studio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solution</a:t>
            </a:r>
          </a:p>
          <a:p>
            <a:pPr lvl="1"/>
            <a:r>
              <a:rPr lang="en-US" dirty="0"/>
              <a:t>Solution with no projects in it</a:t>
            </a:r>
          </a:p>
          <a:p>
            <a:pPr lvl="1"/>
            <a:r>
              <a:rPr lang="en-US" dirty="0"/>
              <a:t>Projects to be added later</a:t>
            </a:r>
          </a:p>
          <a:p>
            <a:endParaRPr lang="en-US" dirty="0" smtClean="0"/>
          </a:p>
          <a:p>
            <a:r>
              <a:rPr lang="en-US" dirty="0" smtClean="0"/>
              <a:t>Why we need a blank</a:t>
            </a:r>
            <a:br>
              <a:rPr lang="en-US" dirty="0" smtClean="0"/>
            </a:br>
            <a:r>
              <a:rPr lang="en-US" dirty="0" smtClean="0"/>
              <a:t>solution in Visual Studio?</a:t>
            </a:r>
          </a:p>
          <a:p>
            <a:pPr lvl="1"/>
            <a:r>
              <a:rPr lang="en-US" dirty="0" smtClean="0"/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blank solution </a:t>
            </a:r>
            <a:r>
              <a:rPr lang="en-US" dirty="0" smtClean="0"/>
              <a:t>for your homework</a:t>
            </a:r>
          </a:p>
          <a:p>
            <a:pPr lvl="1"/>
            <a:r>
              <a:rPr lang="en-US" dirty="0" smtClean="0"/>
              <a:t>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project </a:t>
            </a:r>
            <a:r>
              <a:rPr lang="en-US" dirty="0" smtClean="0"/>
              <a:t>for each assignment from the homework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Blank Solution?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79" y="1743075"/>
            <a:ext cx="5300133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Blank Solution in Visual Studio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19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1524000"/>
            <a:ext cx="92964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Visual Studio Blank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8812" y="2468179"/>
            <a:ext cx="5791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65612" y="3416808"/>
            <a:ext cx="3657600" cy="2828544"/>
            <a:chOff x="4265612" y="3416808"/>
            <a:chExt cx="3657600" cy="2828544"/>
          </a:xfrm>
        </p:grpSpPr>
        <p:pic>
          <p:nvPicPr>
            <p:cNvPr id="2050" name="Picture 2" descr="blank billboar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612" y="3416808"/>
              <a:ext cx="3657600" cy="2828544"/>
            </a:xfrm>
            <a:prstGeom prst="roundRect">
              <a:avLst>
                <a:gd name="adj" fmla="val 5242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4120" y="3761096"/>
              <a:ext cx="3115733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5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2013" y="1066800"/>
            <a:ext cx="5040313" cy="1661993"/>
          </a:xfrm>
        </p:spPr>
        <p:txBody>
          <a:bodyPr vert="horz" lIns="36000" tIns="0" rIns="36000" bIns="0" rtlCol="0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57346" name="Picture 2" descr="http://ec.europa.eu/information_society/activities/egovernment/images/diverse/CampbellLibra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3119450"/>
            <a:ext cx="4572000" cy="3171128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7" name="Picture 2" descr="http://lh4.ggpht.com/_BzoJp6lHmHg/TIG_DyB79TI/AAAAAAAAAK4/UcoFiYvYM0Q/msdn_lg%5B11%5D.jpg%3Fimgmax%3D800"/>
          <p:cNvPicPr>
            <a:picLocks noChangeAspect="1" noChangeArrowheads="1"/>
          </p:cNvPicPr>
          <p:nvPr/>
        </p:nvPicPr>
        <p:blipFill rotWithShape="1">
          <a:blip r:embed="rId4" cstate="print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1012" y="3119450"/>
            <a:ext cx="3315640" cy="3171128"/>
          </a:xfrm>
          <a:prstGeom prst="roundRect">
            <a:avLst>
              <a:gd name="adj" fmla="val 202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933" y="1206077"/>
            <a:ext cx="2670279" cy="1450974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51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documentation of </a:t>
            </a:r>
            <a:r>
              <a:rPr lang="en-US" dirty="0" smtClean="0"/>
              <a:t>all classes and 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pPr lvl="1"/>
            <a:r>
              <a:rPr lang="en-US" dirty="0"/>
              <a:t>With code </a:t>
            </a:r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For all Microsoft technologies</a:t>
            </a:r>
            <a:endParaRPr lang="en-US" dirty="0"/>
          </a:p>
          <a:p>
            <a:r>
              <a:rPr lang="en-US" dirty="0"/>
              <a:t>Related articles</a:t>
            </a:r>
          </a:p>
          <a:p>
            <a:r>
              <a:rPr lang="en-US" dirty="0"/>
              <a:t>Library of samples</a:t>
            </a:r>
          </a:p>
          <a:p>
            <a:r>
              <a:rPr lang="en-US" dirty="0" smtClean="0"/>
              <a:t>MSDN Library is available at</a:t>
            </a:r>
            <a:br>
              <a:rPr lang="en-US" dirty="0" smtClean="0"/>
            </a:br>
            <a:r>
              <a:rPr 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/>
              </a:rPr>
              <a:t>msdn.microsoft.com/library</a:t>
            </a:r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35" y="2667000"/>
            <a:ext cx="5133277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Search in Google for certain class / method / property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E.g.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Use Visual Studio's built-in help system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Press [F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] in Visual Studio in the code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Browse </a:t>
            </a:r>
            <a:r>
              <a:rPr lang="en-US" dirty="0" smtClean="0">
                <a:hlinkClick r:id="rId3"/>
              </a:rPr>
              <a:t>http://msdn.microsoft.com</a:t>
            </a:r>
            <a:endParaRPr lang="en-US" dirty="0" smtClean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MSDN Library?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54695"/>
            <a:ext cx="7562850" cy="53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706756"/>
            <a:ext cx="7572375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722" y="4199561"/>
            <a:ext cx="3305175" cy="16097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586922" y="5540433"/>
            <a:ext cx="2993890" cy="986263"/>
          </a:xfrm>
          <a:prstGeom prst="wedgeRoundRectCallout">
            <a:avLst>
              <a:gd name="adj1" fmla="val -6187"/>
              <a:gd name="adj2" fmla="val -683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Press [F1] to view the documentation</a:t>
            </a:r>
            <a:endParaRPr lang="bg-BG" sz="26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12" y="3431808"/>
            <a:ext cx="7562850" cy="496551"/>
          </a:xfrm>
          <a:prstGeom prst="rect">
            <a:avLst/>
          </a:prstGeom>
        </p:spPr>
      </p:pic>
      <p:pic>
        <p:nvPicPr>
          <p:cNvPr id="4098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617" y="2129576"/>
            <a:ext cx="1877224" cy="161829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159284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MSDN Library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2024166"/>
            <a:ext cx="10363200" cy="719034"/>
          </a:xfrm>
        </p:spPr>
        <p:txBody>
          <a:bodyPr/>
          <a:lstStyle/>
          <a:p>
            <a:r>
              <a:rPr lang="en-US" dirty="0" smtClean="0"/>
              <a:t>Browsing the Documentation – 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805" y="2971800"/>
            <a:ext cx="6653213" cy="33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sz="3200" dirty="0" smtClean="0"/>
              <a:t>: c</a:t>
            </a:r>
            <a:r>
              <a:rPr lang="en-US" sz="3000" dirty="0" smtClean="0"/>
              <a:t>reating </a:t>
            </a:r>
            <a:r>
              <a:rPr lang="en-US" sz="3000" dirty="0"/>
              <a:t>a sequence of instructions </a:t>
            </a:r>
            <a:r>
              <a:rPr lang="en-US" sz="3000" dirty="0" smtClean="0"/>
              <a:t>(source code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200" dirty="0"/>
              <a:t>: modern programming language, easy to </a:t>
            </a:r>
            <a:r>
              <a:rPr lang="en-US" sz="3200" dirty="0" smtClean="0"/>
              <a:t>learn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programs</a:t>
            </a:r>
            <a:r>
              <a:rPr lang="en-US" sz="3200" dirty="0" smtClean="0"/>
              <a:t>: class + main method + code in it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.NET Framework </a:t>
            </a:r>
            <a:r>
              <a:rPr lang="en-US" sz="3200" dirty="0" smtClean="0"/>
              <a:t>– a modern platform </a:t>
            </a:r>
            <a:r>
              <a:rPr lang="en-US" sz="3200" dirty="0"/>
              <a:t>for software development </a:t>
            </a:r>
            <a:r>
              <a:rPr lang="en-US" sz="3200" dirty="0" smtClean="0"/>
              <a:t>by </a:t>
            </a:r>
            <a:r>
              <a:rPr lang="en-US" sz="3200" dirty="0"/>
              <a:t>Microsoft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sz="3200" dirty="0" smtClean="0"/>
              <a:t>– powerful </a:t>
            </a:r>
            <a:r>
              <a:rPr lang="en-US" sz="3200" dirty="0"/>
              <a:t>IDE </a:t>
            </a:r>
            <a:r>
              <a:rPr lang="en-US" sz="3200" dirty="0" smtClean="0"/>
              <a:t>for .NET developers: write / compile / </a:t>
            </a:r>
            <a:r>
              <a:rPr lang="en-US" sz="3200" dirty="0"/>
              <a:t>execute </a:t>
            </a:r>
            <a:r>
              <a:rPr lang="en-US" sz="3200" dirty="0" smtClean="0"/>
              <a:t>/ </a:t>
            </a:r>
            <a:r>
              <a:rPr lang="en-US" sz="3200" dirty="0"/>
              <a:t>debug code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MSDN Library </a:t>
            </a:r>
            <a:r>
              <a:rPr lang="en-US" sz="3200" dirty="0" smtClean="0"/>
              <a:t>– the </a:t>
            </a:r>
            <a:r>
              <a:rPr lang="en-US" sz="3200" dirty="0"/>
              <a:t>C# and .NET documentation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7156" y="1524000"/>
            <a:ext cx="2590800" cy="25908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270" t="2465" r="12016" b="4939"/>
          <a:stretch/>
        </p:blipFill>
        <p:spPr>
          <a:xfrm>
            <a:off x="9218611" y="4732015"/>
            <a:ext cx="2383807" cy="14401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833436" y="1702847"/>
            <a:ext cx="10518776" cy="1345153"/>
          </a:xfrm>
          <a:solidFill>
            <a:schemeClr val="accent5">
              <a:lumMod val="75000"/>
              <a:alpha val="15000"/>
            </a:schemeClr>
          </a:solidFill>
          <a:ln w="3175" cmpd="sng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wrap="square" lIns="180000" tIns="108000" rIns="180000" bIns="72000" rtlCol="0">
            <a:sp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tx2">
                    <a:lumMod val="90000"/>
                  </a:schemeClr>
                </a:solidFill>
              </a:rPr>
              <a:t>Computer programming: creating a sequence of instructions to enable the computer to do something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Define: Computer Programming</a:t>
            </a:r>
            <a:endParaRPr lang="bg-BG" dirty="0"/>
          </a:p>
        </p:txBody>
      </p:sp>
      <p:sp>
        <p:nvSpPr>
          <p:cNvPr id="428036" name="Text Box 4"/>
          <p:cNvSpPr txBox="1">
            <a:spLocks noChangeArrowheads="1"/>
          </p:cNvSpPr>
          <p:nvPr/>
        </p:nvSpPr>
        <p:spPr bwMode="auto">
          <a:xfrm>
            <a:off x="6780212" y="3573835"/>
            <a:ext cx="4392612" cy="541337"/>
          </a:xfrm>
          <a:prstGeom prst="rect">
            <a:avLst/>
          </a:prstGeom>
        </p:spPr>
        <p:txBody>
          <a:bodyPr/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i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by Google</a:t>
            </a:r>
          </a:p>
        </p:txBody>
      </p:sp>
      <p:pic>
        <p:nvPicPr>
          <p:cNvPr id="64514" name="Picture 2" descr="http://www.blog.bartoszkoplin.pl/wp-content/uploads/2009/01/googl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733800"/>
            <a:ext cx="2895600" cy="2514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832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Programming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softuni.bg/courses/csharp-basics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1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9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</a:t>
            </a:r>
            <a:r>
              <a:rPr lang="en-US" dirty="0" smtClean="0"/>
              <a:t>task / problem</a:t>
            </a:r>
            <a:endParaRPr lang="en-US" dirty="0"/>
          </a:p>
          <a:p>
            <a:r>
              <a:rPr lang="en-US" dirty="0"/>
              <a:t>Plan your solution</a:t>
            </a:r>
          </a:p>
          <a:p>
            <a:pPr lvl="1"/>
            <a:r>
              <a:rPr lang="en-US" dirty="0"/>
              <a:t>Find suitable algorithm </a:t>
            </a:r>
            <a:r>
              <a:rPr lang="en-US" dirty="0" smtClean="0"/>
              <a:t>/ </a:t>
            </a:r>
            <a:r>
              <a:rPr lang="en-US" dirty="0"/>
              <a:t>data structures to 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Find suitable libraries / platforms / frameworks</a:t>
            </a:r>
            <a:endParaRPr lang="en-US" dirty="0"/>
          </a:p>
          <a:p>
            <a:r>
              <a:rPr lang="en-US" dirty="0" smtClean="0"/>
              <a:t>Write source code (step by step)</a:t>
            </a:r>
            <a:endParaRPr lang="en-US" dirty="0"/>
          </a:p>
          <a:p>
            <a:r>
              <a:rPr lang="en-US" dirty="0"/>
              <a:t>Fix program </a:t>
            </a:r>
            <a:r>
              <a:rPr lang="en-US" dirty="0" smtClean="0"/>
              <a:t>errors </a:t>
            </a:r>
            <a:r>
              <a:rPr lang="en-US" dirty="0"/>
              <a:t>(bugs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Install, configure and run the software</a:t>
            </a:r>
          </a:p>
          <a:p>
            <a:r>
              <a:rPr lang="en-US" dirty="0" smtClean="0"/>
              <a:t>Fix / improve the software over the time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Phases</a:t>
            </a:r>
            <a:endParaRPr lang="bg-BG" dirty="0"/>
          </a:p>
        </p:txBody>
      </p:sp>
      <p:sp>
        <p:nvSpPr>
          <p:cNvPr id="429060" name="Rectangle 4"/>
          <p:cNvSpPr>
            <a:spLocks noChangeArrowheads="1"/>
          </p:cNvSpPr>
          <p:nvPr/>
        </p:nvSpPr>
        <p:spPr bwMode="auto">
          <a:xfrm>
            <a:off x="7089662" y="1128426"/>
            <a:ext cx="4643550" cy="5329238"/>
          </a:xfrm>
          <a:prstGeom prst="rect">
            <a:avLst/>
          </a:prstGeom>
        </p:spPr>
        <p:txBody>
          <a:bodyPr/>
          <a:lstStyle/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Design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&amp; Debugging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Maintenance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51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7739" y="1908800"/>
            <a:ext cx="761047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Your First C# Program</a:t>
            </a:r>
            <a:endParaRPr lang="bg-BG" dirty="0"/>
          </a:p>
        </p:txBody>
      </p:sp>
      <p:pic>
        <p:nvPicPr>
          <p:cNvPr id="60418" name="Picture 2" descr="http://ny-image2.etsy.com/il_430xN.4063907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212" y="3329950"/>
            <a:ext cx="3863368" cy="2533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Placeholder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446691"/>
            <a:ext cx="6409647" cy="2368783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17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C# program</a:t>
            </a:r>
            <a:r>
              <a:rPr lang="en-US" dirty="0"/>
              <a:t>:  </a:t>
            </a:r>
            <a:r>
              <a:rPr lang="en-US" dirty="0" smtClean="0">
                <a:hlinkClick r:id="rId3"/>
              </a:rPr>
              <a:t>https://dotnetfiddle.net/nvJ9is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0414" y="2096704"/>
            <a:ext cx="10667998" cy="3542096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using System;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class HelloCSharp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    Console.WriteLine("Hello, C#");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C#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7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59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92548" name="Rectangle 4"/>
          <p:cNvSpPr>
            <a:spLocks noChangeArrowheads="1"/>
          </p:cNvSpPr>
          <p:nvPr/>
        </p:nvSpPr>
        <p:spPr bwMode="auto">
          <a:xfrm>
            <a:off x="836612" y="2492376"/>
            <a:ext cx="10439400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2549" name="AutoShape 5"/>
          <p:cNvSpPr>
            <a:spLocks noChangeArrowheads="1"/>
          </p:cNvSpPr>
          <p:nvPr/>
        </p:nvSpPr>
        <p:spPr bwMode="auto">
          <a:xfrm>
            <a:off x="525562" y="1079835"/>
            <a:ext cx="4067176" cy="1055608"/>
          </a:xfrm>
          <a:prstGeom prst="wedgeRoundRectCallout">
            <a:avLst>
              <a:gd name="adj1" fmla="val -4151"/>
              <a:gd name="adj2" fmla="val 956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Include the standard .NET namespace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5103812" y="1075135"/>
            <a:ext cx="3527425" cy="1055608"/>
          </a:xfrm>
          <a:prstGeom prst="wedgeRoundRectCallout">
            <a:avLst>
              <a:gd name="adj1" fmla="val -98040"/>
              <a:gd name="adj2" fmla="val 1628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called 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HelloCSharp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6238987" y="2669642"/>
            <a:ext cx="3527425" cy="1532334"/>
          </a:xfrm>
          <a:prstGeom prst="wedgeRoundRectCallout">
            <a:avLst>
              <a:gd name="adj1" fmla="val -89018"/>
              <a:gd name="adj2" fmla="val 508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3360782" y="5483942"/>
            <a:ext cx="7153230" cy="1038602"/>
          </a:xfrm>
          <a:prstGeom prst="wedgeRoundRectCallout">
            <a:avLst>
              <a:gd name="adj1" fmla="val -37215"/>
              <a:gd name="adj2" fmla="val -797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2800" dirty="0">
                <a:solidFill>
                  <a:srgbClr val="FFFFFF"/>
                </a:solidFill>
              </a:rPr>
              <a:t>" of the class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56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9" grpId="0" animBg="1"/>
      <p:bldP spid="492551" grpId="0" animBg="1"/>
      <p:bldP spid="492552" grpId="0" animBg="1"/>
      <p:bldP spid="4925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</a:t>
            </a:r>
            <a:r>
              <a:rPr lang="en-US" dirty="0"/>
              <a:t># Code Should Be Well Formatted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12812" y="2283248"/>
            <a:ext cx="10213974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598612" y="3759238"/>
            <a:ext cx="8839200" cy="1752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2" name="AutoShape 4"/>
          <p:cNvSpPr>
            <a:spLocks noChangeArrowheads="1"/>
          </p:cNvSpPr>
          <p:nvPr/>
        </p:nvSpPr>
        <p:spPr bwMode="auto">
          <a:xfrm>
            <a:off x="5027612" y="2703630"/>
            <a:ext cx="3657600" cy="1055608"/>
          </a:xfrm>
          <a:prstGeom prst="wedgeRoundRectCallout">
            <a:avLst>
              <a:gd name="adj1" fmla="val -141522"/>
              <a:gd name="adj2" fmla="val 423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alone on a new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495255" y="5433779"/>
            <a:ext cx="4628357" cy="1075136"/>
          </a:xfrm>
          <a:prstGeom prst="wedgeRoundRectCallout">
            <a:avLst>
              <a:gd name="adj1" fmla="val -37389"/>
              <a:gd name="adj2" fmla="val -797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indented by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793336" y="5435638"/>
            <a:ext cx="4436268" cy="1075135"/>
          </a:xfrm>
          <a:prstGeom prst="wedgeRoundRectCallout">
            <a:avLst>
              <a:gd name="adj1" fmla="val -60605"/>
              <a:gd name="adj2" fmla="val -397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should be under the corresponding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3730625" y="1107744"/>
            <a:ext cx="5868987" cy="1055608"/>
          </a:xfrm>
          <a:prstGeom prst="wedgeRoundRectCallout">
            <a:avLst>
              <a:gd name="adj1" fmla="val -55249"/>
              <a:gd name="adj2" fmla="val 1429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should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and start with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CAPITAL</a:t>
            </a:r>
            <a:r>
              <a:rPr lang="en-US" sz="2800" dirty="0">
                <a:solidFill>
                  <a:srgbClr val="FFFFFF"/>
                </a:solidFill>
              </a:rPr>
              <a:t> letter.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2" grpId="0" animBg="1"/>
      <p:bldP spid="503816" grpId="0" animBg="1"/>
      <p:bldP spid="503818" grpId="0" animBg="1"/>
      <p:bldP spid="5038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2255</Words>
  <Application>Microsoft Office PowerPoint</Application>
  <PresentationFormat>Custom</PresentationFormat>
  <Paragraphs>439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Introduction to Programming</vt:lpstr>
      <vt:lpstr>Table of Contents</vt:lpstr>
      <vt:lpstr>What is Computer Programming?</vt:lpstr>
      <vt:lpstr>Define: Computer Programming</vt:lpstr>
      <vt:lpstr>Software Development Phases</vt:lpstr>
      <vt:lpstr>Your First C# Program</vt:lpstr>
      <vt:lpstr>First Look at C#</vt:lpstr>
      <vt:lpstr>C# Code – How It Works?</vt:lpstr>
      <vt:lpstr>The C# Code Should Be Well Formatted</vt:lpstr>
      <vt:lpstr>Example of Bad Code Formatting</vt:lpstr>
      <vt:lpstr>What is "C#"?</vt:lpstr>
      <vt:lpstr>What You Need to Program?</vt:lpstr>
      <vt:lpstr>Your First C# Program</vt:lpstr>
      <vt:lpstr>What is .NET Framework?</vt:lpstr>
      <vt:lpstr>What is .NET Framework?</vt:lpstr>
      <vt:lpstr>Inside .NET Framework</vt:lpstr>
      <vt:lpstr>CLR – The Heart of .NET Framework</vt:lpstr>
      <vt:lpstr>Framework Class Library</vt:lpstr>
      <vt:lpstr>What is Visual Studio?</vt:lpstr>
      <vt:lpstr>Visual Studio</vt:lpstr>
      <vt:lpstr>Benefits of Visual Studio</vt:lpstr>
      <vt:lpstr>Visual Studio – Example</vt:lpstr>
      <vt:lpstr>Visual Studio</vt:lpstr>
      <vt:lpstr>Creating New Console Application</vt:lpstr>
      <vt:lpstr>Creating New Console Application (2)</vt:lpstr>
      <vt:lpstr>Compiling the Source Code</vt:lpstr>
      <vt:lpstr>Running Programs</vt:lpstr>
      <vt:lpstr>Debugging The Code</vt:lpstr>
      <vt:lpstr>Debugging in Visual Studio</vt:lpstr>
      <vt:lpstr>Visual Studio</vt:lpstr>
      <vt:lpstr>Visual Studio   Blank Solution</vt:lpstr>
      <vt:lpstr>What Is a Blank Solution?</vt:lpstr>
      <vt:lpstr>Creating a Blank Solution in Visual Studio</vt:lpstr>
      <vt:lpstr>Visual Studio Blank Solution</vt:lpstr>
      <vt:lpstr>What is MSDN Library?</vt:lpstr>
      <vt:lpstr>What is MSDN Library?</vt:lpstr>
      <vt:lpstr>How to Use MSDN Library?</vt:lpstr>
      <vt:lpstr>MSDN Library</vt:lpstr>
      <vt:lpstr>Summary</vt:lpstr>
      <vt:lpstr>Introduction to Programming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subject>C# Basics Course</dc:subject>
  <dc:creator/>
  <cp:keywords>C#, programming, IDE, Visual Studio, .NET Framework,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2014-09-19T07:12:12Z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